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658b37d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c658b37d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658b37d2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2c658b37d2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658b37d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2c658b37d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spring.io/spring-security/site/docs/current/reference/html5/#servlet-security-filter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vrudas/spring-framework-examples/tree/main/example-13-inmemory-security" TargetMode="External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vrudas/spring-framework-examples/tree/main/example-14-jdbc-auth-security" TargetMode="External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vrudas/spring-framework-examples/tree/main/example-15-user-flow-security" TargetMode="External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vrudas/spring-framework-examples/tree/main/example-16-custom-auth-provider" TargetMode="External"/><Relationship Id="rId4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vrudas/spring-framework-examples/tree/main/example-17-authorization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vrudas/spring-framework-examples/tree/main/example-18-method-security" TargetMode="External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vrudas/spring-framework-examples/tree/main/example-19-remember-me" TargetMode="External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vrudas/spring-framework-examples/tree/main/example-21-jwt" TargetMode="External"/><Relationship Id="rId4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murraco/spring-boot-jwt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vrudas/spring-framework-examples/tree/main/example-12-boot-security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Cross-site_request_forgery" TargetMode="External"/><Relationship Id="rId4" Type="http://schemas.openxmlformats.org/officeDocument/2006/relationships/hyperlink" Target="https://en.wikipedia.org/wiki/Session_fixation" TargetMode="External"/><Relationship Id="rId5" Type="http://schemas.openxmlformats.org/officeDocument/2006/relationships/hyperlink" Target="https://en.wikipedia.org/wiki/HTTP_Strict_Transport_Security" TargetMode="External"/><Relationship Id="rId6" Type="http://schemas.openxmlformats.org/officeDocument/2006/relationships/hyperlink" Target="https://msdn.microsoft.com/en-us/library/ie/gg622941(v=vs.85).aspx" TargetMode="External"/><Relationship Id="rId7" Type="http://schemas.openxmlformats.org/officeDocument/2006/relationships/hyperlink" Target="https://msdn.microsoft.com/en-us/library/dd565647(v=vs.85).aspx" TargetMode="External"/><Relationship Id="rId8" Type="http://schemas.openxmlformats.org/officeDocument/2006/relationships/hyperlink" Target="https://en.wikipedia.org/wiki/Clickjack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6750" l="16750" r="16750" t="16750"/>
          <a:stretch/>
        </p:blipFill>
        <p:spPr>
          <a:xfrm>
            <a:off x="6725494" y="1639025"/>
            <a:ext cx="1865444" cy="18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820775" y="1869975"/>
            <a:ext cx="61257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sz="6800"/>
              <a:t>Spring Security</a:t>
            </a:r>
            <a:endParaRPr sz="66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6350" y="4140675"/>
            <a:ext cx="18859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Servlet Security: The Big Picture - A Review of </a:t>
            </a:r>
            <a:r>
              <a:rPr lang="ru">
                <a:solidFill>
                  <a:srgbClr val="4A86E8"/>
                </a:solidFill>
              </a:rPr>
              <a:t>Filter</a:t>
            </a:r>
            <a:r>
              <a:rPr lang="ru"/>
              <a:t>s</a:t>
            </a:r>
            <a:endParaRPr/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5612" y="1017725"/>
            <a:ext cx="26527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DelegatingFilterProxy</a:t>
            </a:r>
            <a:endParaRPr/>
          </a:p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963" y="1017725"/>
            <a:ext cx="241208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FilterChainProxy</a:t>
            </a:r>
            <a:endParaRPr/>
          </a:p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1475" y="1017725"/>
            <a:ext cx="48610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SecurityFilterChain</a:t>
            </a:r>
            <a:endParaRPr/>
          </a:p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138" y="1017725"/>
            <a:ext cx="5089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Multiple SecurityFilterChain</a:t>
            </a:r>
            <a:endParaRPr/>
          </a:p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050" y="1017725"/>
            <a:ext cx="54659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Security Filters (more at </a:t>
            </a:r>
            <a:r>
              <a:rPr lang="ru" u="sng">
                <a:solidFill>
                  <a:schemeClr val="hlink"/>
                </a:solidFill>
                <a:hlinkClick r:id="rId3"/>
              </a:rPr>
              <a:t>Filters list</a:t>
            </a:r>
            <a:r>
              <a:rPr lang="ru"/>
              <a:t>)</a:t>
            </a:r>
            <a:endParaRPr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HeaderWriterFilter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CorsFilter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CsrfFilter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LogoutFilter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OAuth2LoginAuthenticationFilter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UsernamePasswordAuthenticationFilter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DefaultLoginPageGeneratingFilter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DefaultLogoutPageGeneratingFilter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BearerTokenAuthenticationFilter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BasicAuthenticationFilter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Handling Security Exceptions</a:t>
            </a:r>
            <a:endParaRPr/>
          </a:p>
        </p:txBody>
      </p:sp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13" y="1017725"/>
            <a:ext cx="442757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Authentication vs Authorization - The problem?</a:t>
            </a:r>
            <a:endParaRPr/>
          </a:p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" sz="12800"/>
              <a:t>🤔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Authentication vs Authorization - The problem?</a:t>
            </a:r>
            <a:endParaRPr/>
          </a:p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Authentication - Architecture Components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A86E8"/>
                </a:solidFill>
              </a:rPr>
              <a:t>SecurityContextHolder</a:t>
            </a:r>
            <a:r>
              <a:rPr lang="ru"/>
              <a:t> - The </a:t>
            </a:r>
            <a:r>
              <a:rPr lang="ru">
                <a:solidFill>
                  <a:schemeClr val="accent4"/>
                </a:solidFill>
              </a:rPr>
              <a:t>SecurityContextHolder</a:t>
            </a:r>
            <a:r>
              <a:rPr lang="ru"/>
              <a:t> is where Spring Security stores the details of who is authenticated.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A86E8"/>
                </a:solidFill>
              </a:rPr>
              <a:t>SecurityContext</a:t>
            </a:r>
            <a:r>
              <a:rPr lang="ru"/>
              <a:t> - is obtained from the </a:t>
            </a:r>
            <a:r>
              <a:rPr lang="ru">
                <a:solidFill>
                  <a:schemeClr val="accent4"/>
                </a:solidFill>
              </a:rPr>
              <a:t>SecurityContextHolder</a:t>
            </a:r>
            <a:r>
              <a:rPr lang="ru"/>
              <a:t> and contains the </a:t>
            </a:r>
            <a:r>
              <a:rPr lang="ru">
                <a:solidFill>
                  <a:schemeClr val="accent4"/>
                </a:solidFill>
              </a:rPr>
              <a:t>Authentication</a:t>
            </a:r>
            <a:r>
              <a:rPr lang="ru"/>
              <a:t> of the currently authenticated user.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A86E8"/>
                </a:solidFill>
              </a:rPr>
              <a:t>Authentication</a:t>
            </a:r>
            <a:r>
              <a:rPr lang="ru"/>
              <a:t> - Can be the input to </a:t>
            </a:r>
            <a:r>
              <a:rPr lang="ru">
                <a:solidFill>
                  <a:schemeClr val="accent4"/>
                </a:solidFill>
              </a:rPr>
              <a:t>AuthenticationManager</a:t>
            </a:r>
            <a:r>
              <a:rPr lang="ru"/>
              <a:t> to provide the credentials a user has provided to authenticate or the current user from the </a:t>
            </a:r>
            <a:r>
              <a:rPr lang="ru">
                <a:solidFill>
                  <a:schemeClr val="accent4"/>
                </a:solidFill>
              </a:rPr>
              <a:t>SecurityContext</a:t>
            </a:r>
            <a:r>
              <a:rPr lang="ru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A86E8"/>
                </a:solidFill>
              </a:rPr>
              <a:t>GrantedAuthority</a:t>
            </a:r>
            <a:r>
              <a:rPr lang="ru"/>
              <a:t> - An authority that is granted to the principal on the </a:t>
            </a:r>
            <a:r>
              <a:rPr lang="ru">
                <a:solidFill>
                  <a:schemeClr val="accent4"/>
                </a:solidFill>
              </a:rPr>
              <a:t>Authentication</a:t>
            </a:r>
            <a:r>
              <a:rPr lang="ru"/>
              <a:t> (i.e. roles, scopes, etc.)</a:t>
            </a:r>
            <a:endParaRPr/>
          </a:p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Study Plan: Java for Web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Gradle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Spring IoC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JDBC, Spring JDBC, Flyway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CI/CD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Spring MVC, Boot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Front End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REST, Swagger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AutoNum type="arabicPeriod"/>
            </a:pPr>
            <a:r>
              <a:rPr b="1" i="1" lang="ru">
                <a:solidFill>
                  <a:srgbClr val="EFEFEF"/>
                </a:solidFill>
              </a:rPr>
              <a:t>Spring Security part 1&amp;2</a:t>
            </a:r>
            <a:endParaRPr b="1" i="1">
              <a:solidFill>
                <a:srgbClr val="EFEFEF"/>
              </a:solidFill>
            </a:endParaRPr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Integration Testing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Microservices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Docker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Hexagonal Architecture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15700" y="4573675"/>
            <a:ext cx="742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ct val="181818"/>
              <a:buNone/>
            </a:pPr>
            <a:r>
              <a:rPr lang="ru"/>
              <a:t>*Practice can be added or removed on the fly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0375" y="490563"/>
            <a:ext cx="481624" cy="48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783" t="0"/>
          <a:stretch/>
        </p:blipFill>
        <p:spPr>
          <a:xfrm>
            <a:off x="4838978" y="1033300"/>
            <a:ext cx="3993322" cy="36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Authentication - Architecture Components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>
                <a:solidFill>
                  <a:srgbClr val="4A86E8"/>
                </a:solidFill>
              </a:rPr>
              <a:t>AuthenticationManager</a:t>
            </a:r>
            <a:r>
              <a:rPr lang="ru"/>
              <a:t> - the API that defines how Spring Security’s Filters perform authentication.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>
                <a:solidFill>
                  <a:srgbClr val="4A86E8"/>
                </a:solidFill>
              </a:rPr>
              <a:t>ProviderManager</a:t>
            </a:r>
            <a:r>
              <a:rPr lang="ru"/>
              <a:t> - the most common implementation of </a:t>
            </a:r>
            <a:r>
              <a:rPr lang="ru">
                <a:solidFill>
                  <a:schemeClr val="accent4"/>
                </a:solidFill>
              </a:rPr>
              <a:t>AuthenticationManager</a:t>
            </a:r>
            <a:r>
              <a:rPr lang="ru"/>
              <a:t>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>
                <a:solidFill>
                  <a:srgbClr val="4A86E8"/>
                </a:solidFill>
              </a:rPr>
              <a:t>AuthenticationProvider</a:t>
            </a:r>
            <a:r>
              <a:rPr lang="ru"/>
              <a:t> - used by </a:t>
            </a:r>
            <a:r>
              <a:rPr lang="ru">
                <a:solidFill>
                  <a:schemeClr val="accent4"/>
                </a:solidFill>
              </a:rPr>
              <a:t>ProviderManager</a:t>
            </a:r>
            <a:r>
              <a:rPr lang="ru"/>
              <a:t> to perform a specific type of </a:t>
            </a:r>
            <a:r>
              <a:rPr lang="ru">
                <a:solidFill>
                  <a:schemeClr val="accent4"/>
                </a:solidFill>
              </a:rPr>
              <a:t>authentication</a:t>
            </a:r>
            <a:r>
              <a:rPr lang="ru"/>
              <a:t>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>
                <a:solidFill>
                  <a:srgbClr val="4A86E8"/>
                </a:solidFill>
              </a:rPr>
              <a:t>AuthenticationEntryPoint</a:t>
            </a:r>
            <a:r>
              <a:rPr lang="ru"/>
              <a:t> - used for requesting credentials from a client (i.e. redirecting to a login page, sending a </a:t>
            </a:r>
            <a:r>
              <a:rPr lang="ru">
                <a:solidFill>
                  <a:schemeClr val="accent4"/>
                </a:solidFill>
              </a:rPr>
              <a:t>WWW-Authenticate</a:t>
            </a:r>
            <a:r>
              <a:rPr lang="ru"/>
              <a:t> response, etc.)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>
                <a:solidFill>
                  <a:srgbClr val="4A86E8"/>
                </a:solidFill>
              </a:rPr>
              <a:t>AbstractAuthenticationProcessingFilter</a:t>
            </a:r>
            <a:r>
              <a:rPr lang="ru"/>
              <a:t> - a base Filter used for authentication. This also gives a good idea of the high level flow of authentication and how pieces work together.</a:t>
            </a:r>
            <a:endParaRPr/>
          </a:p>
        </p:txBody>
      </p:sp>
      <p:sp>
        <p:nvSpPr>
          <p:cNvPr id="196" name="Google Shape;19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Authentication Mechanisms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A86E8"/>
                </a:solidFill>
              </a:rPr>
              <a:t>Username and Password</a:t>
            </a:r>
            <a:r>
              <a:rPr lang="ru"/>
              <a:t> - how to authenticate with a username/password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A86E8"/>
                </a:solidFill>
              </a:rPr>
              <a:t>OAuth 2.0 Login</a:t>
            </a:r>
            <a:r>
              <a:rPr lang="ru"/>
              <a:t> - OAuth 2.0 Log In with OpenID Connect and non-standard OAuth 2.0 Login (i.e. GitHub)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A86E8"/>
                </a:solidFill>
              </a:rPr>
              <a:t>SAML 2.0 Login</a:t>
            </a:r>
            <a:r>
              <a:rPr lang="ru"/>
              <a:t> - SAML 2.0 Log 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A86E8"/>
                </a:solidFill>
              </a:rPr>
              <a:t>Remember Me</a:t>
            </a:r>
            <a:r>
              <a:rPr lang="ru"/>
              <a:t> - How to remember a user past session expiration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rgbClr val="4A86E8"/>
                </a:solidFill>
              </a:rPr>
              <a:t>OpenID</a:t>
            </a:r>
            <a:r>
              <a:rPr lang="ru"/>
              <a:t> - OpenID Authentication (not to be confused with OpenID Connect)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… </a:t>
            </a:r>
            <a:endParaRPr/>
          </a:p>
        </p:txBody>
      </p:sp>
      <p:sp>
        <p:nvSpPr>
          <p:cNvPr id="203" name="Google Shape;20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Authentication holding via SecurityContextHolder</a:t>
            </a:r>
            <a:endParaRPr/>
          </a:p>
        </p:txBody>
      </p:sp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563" y="1685925"/>
            <a:ext cx="47148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AuthenticationManager instance via ProviderManager</a:t>
            </a:r>
            <a:endParaRPr/>
          </a:p>
        </p:txBody>
      </p:sp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017725"/>
            <a:ext cx="702945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63" y="1266588"/>
            <a:ext cx="29622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AbstractAuthenticationProcessingFilter</a:t>
            </a:r>
            <a:endParaRPr/>
          </a:p>
        </p:txBody>
      </p: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5763" y="1017725"/>
            <a:ext cx="41324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Username/Password Authentication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Reading the Username &amp; Password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Basic Authentication (Basic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Form Login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Storage Mechanisms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Simple Storage with In-Memory Authentication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Relational Databases with JDBC Authentication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Custom data stores with UserDetailsService</a:t>
            </a:r>
            <a:endParaRPr/>
          </a:p>
        </p:txBody>
      </p:sp>
      <p:sp>
        <p:nvSpPr>
          <p:cNvPr id="232" name="Google Shape;23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Basic Authentication - WWW-Authenticate header</a:t>
            </a:r>
            <a:endParaRPr/>
          </a:p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563" y="1017725"/>
            <a:ext cx="8478869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ru"/>
              <a:t>Basic Authentication - </a:t>
            </a:r>
            <a:r>
              <a:rPr lang="ru" sz="1800"/>
              <a:t>Authorization: Basic QWxhZGRpbjpvcGVuIHNlc2FtZQ==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1888" y="1017725"/>
            <a:ext cx="502021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https://github.com/vrudas/spring-framework-examples/tree/main/example-13-inmemory-security</a:t>
            </a:r>
            <a:endParaRPr/>
          </a:p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Example - Basic Authentication with In-Memory storage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350" y="1152475"/>
            <a:ext cx="2497299" cy="24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DaoAuthenticationProvider (aka JDBC storage)</a:t>
            </a:r>
            <a:endParaRPr/>
          </a:p>
        </p:txBody>
      </p:sp>
      <p:sp>
        <p:nvSpPr>
          <p:cNvPr id="260" name="Google Shape;2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400" y="1017725"/>
            <a:ext cx="526919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Contents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About Filters &amp; Controller Advice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About Spring Security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Authentication vs Authorization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In-Memory Authentication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JDBC Authentication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Custom AuthenticationProvider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Authorization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https://github.com/vrudas/spring-framework-examples/tree/main/example-14-jdbc-auth-security</a:t>
            </a:r>
            <a:endParaRPr/>
          </a:p>
        </p:txBody>
      </p:sp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Example - DB Storage</a:t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350" y="1152475"/>
            <a:ext cx="2497299" cy="24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https://github.com/vrudas/spring-framework-examples/tree/main/example-15-user-flow-security</a:t>
            </a:r>
            <a:endParaRPr/>
          </a:p>
        </p:txBody>
      </p:sp>
      <p:sp>
        <p:nvSpPr>
          <p:cNvPr id="275" name="Google Shape;27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Example - User CRUD flow, Current user Detection</a:t>
            </a:r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350" y="1152475"/>
            <a:ext cx="2497299" cy="24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Form Login</a:t>
            </a:r>
            <a:endParaRPr/>
          </a:p>
        </p:txBody>
      </p:sp>
      <p:sp>
        <p:nvSpPr>
          <p:cNvPr id="283" name="Google Shape;28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75" y="1017725"/>
            <a:ext cx="8167659" cy="37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Form Login</a:t>
            </a:r>
            <a:endParaRPr/>
          </a:p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025" y="1017725"/>
            <a:ext cx="424796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1152475"/>
            <a:ext cx="8675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https://github.com/vrudas/spring-framework-examples/tree/main/example-16-custom-auth-provider</a:t>
            </a:r>
            <a:endParaRPr/>
          </a:p>
        </p:txBody>
      </p:sp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Example - Custom Form Login and AuthenticationProvider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350" y="1152475"/>
            <a:ext cx="2497299" cy="24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Authentication</a:t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Authorities - represents actions available for user. Examples: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READ_USERS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DELETE_USERS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Roles - represent user permission in a group-like approach. Examples: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ROLE_ANONYMOUS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ROLE_GUEST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ROLE_USER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ROLE_ADMIN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ROLE_SUPER_ADMIN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…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6" name="Google Shape;30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Role Hierarchy</a:t>
            </a:r>
            <a:endParaRPr/>
          </a:p>
        </p:txBody>
      </p:sp>
      <p:sp>
        <p:nvSpPr>
          <p:cNvPr id="312" name="Google Shape;31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200" y="1532375"/>
            <a:ext cx="6261601" cy="20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Authorize HttpServletRequest with FilterSecurityInterceptor</a:t>
            </a:r>
            <a:endParaRPr/>
          </a:p>
        </p:txBody>
      </p:sp>
      <p:sp>
        <p:nvSpPr>
          <p:cNvPr id="319" name="Google Shape;31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0" name="Google Shape;3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213" y="1017725"/>
            <a:ext cx="617928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Authorization Expression-Based control</a:t>
            </a:r>
            <a:endParaRPr/>
          </a:p>
        </p:txBody>
      </p:sp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hasRole(String role)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hasAnyRole(String… roles)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hasAuthority(String authority)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hasAnyAuthority(String… authorities) 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principal - Allows direct access to the principal object representing the current user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authentication - Allows direct access to the current Authentication object obtained from the SecurityContext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permitAll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denyAll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isAnonymous()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isRememberMe()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isAuthenticated() - Returns true if the user is not anonymous</a:t>
            </a:r>
            <a:endParaRPr sz="900">
              <a:solidFill>
                <a:srgbClr val="D4D4D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900">
                <a:solidFill>
                  <a:srgbClr val="D4D4D4"/>
                </a:solidFill>
              </a:rPr>
              <a:t>isFullyAuthenticated() - Returns true if the user is not an anonymous or a remember-me user</a:t>
            </a:r>
            <a:endParaRPr sz="900">
              <a:solidFill>
                <a:srgbClr val="D4D4D4"/>
              </a:solidFill>
            </a:endParaRPr>
          </a:p>
        </p:txBody>
      </p:sp>
      <p:sp>
        <p:nvSpPr>
          <p:cNvPr id="327" name="Google Shape;32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https://github.com/vrudas/spring-framework-examples/tree/main/example-17-authorization</a:t>
            </a:r>
            <a:endParaRPr/>
          </a:p>
        </p:txBody>
      </p:sp>
      <p:sp>
        <p:nvSpPr>
          <p:cNvPr id="333" name="Google Shape;3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Example - Authorization</a:t>
            </a:r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350" y="1152475"/>
            <a:ext cx="2497299" cy="24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3150900" cy="42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ru" sz="6400">
                <a:latin typeface="Oswald"/>
                <a:ea typeface="Oswald"/>
                <a:cs typeface="Oswald"/>
                <a:sym typeface="Oswald"/>
              </a:rPr>
              <a:t>Create </a:t>
            </a:r>
            <a:endParaRPr sz="6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ru" sz="6400">
                <a:latin typeface="Oswald"/>
                <a:ea typeface="Oswald"/>
                <a:cs typeface="Oswald"/>
                <a:sym typeface="Oswald"/>
              </a:rPr>
              <a:t>Controller</a:t>
            </a:r>
            <a:endParaRPr sz="6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ru" sz="6400">
                <a:latin typeface="Oswald"/>
                <a:ea typeface="Oswald"/>
                <a:cs typeface="Oswald"/>
                <a:sym typeface="Oswald"/>
              </a:rPr>
              <a:t>Advice!</a:t>
            </a:r>
            <a:endParaRPr sz="6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4434" l="0" r="0" t="0"/>
          <a:stretch/>
        </p:blipFill>
        <p:spPr>
          <a:xfrm>
            <a:off x="3776978" y="0"/>
            <a:ext cx="5367023" cy="50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https://github.com/vrudas/spring-framework-examples/tree/main/example-18-method-security</a:t>
            </a:r>
            <a:endParaRPr/>
          </a:p>
        </p:txBody>
      </p:sp>
      <p:sp>
        <p:nvSpPr>
          <p:cNvPr id="341" name="Google Shape;34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Example - Method security</a:t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350" y="1152475"/>
            <a:ext cx="2497299" cy="24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Remember Me - The problem?</a:t>
            </a:r>
            <a:endParaRPr/>
          </a:p>
        </p:txBody>
      </p:sp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1888" y="1017725"/>
            <a:ext cx="32602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https://github.com/vrudas/spring-framework-examples/tree/main/example-19-remember-me</a:t>
            </a:r>
            <a:endParaRPr/>
          </a:p>
        </p:txBody>
      </p:sp>
      <p:sp>
        <p:nvSpPr>
          <p:cNvPr id="356" name="Google Shape;35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Example - Remember Me</a:t>
            </a:r>
            <a:endParaRPr/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350" y="1152475"/>
            <a:ext cx="2497299" cy="24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JSON Web Token aka JWT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5" name="Google Shape;36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850" y="1017725"/>
            <a:ext cx="63682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JWT How it Works?</a:t>
            </a:r>
            <a:endParaRPr/>
          </a:p>
        </p:txBody>
      </p:sp>
      <p:sp>
        <p:nvSpPr>
          <p:cNvPr id="371" name="Google Shape;37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2" name="Google Shape;3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688" y="1235850"/>
            <a:ext cx="509463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https://github.com/vrudas/spring-framework-examples/tree/main/example-21-jwt</a:t>
            </a:r>
            <a:endParaRPr/>
          </a:p>
        </p:txBody>
      </p:sp>
      <p:sp>
        <p:nvSpPr>
          <p:cNvPr id="378" name="Google Shape;37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Example - JWT</a:t>
            </a:r>
            <a:endParaRPr/>
          </a:p>
        </p:txBody>
      </p:sp>
      <p:pic>
        <p:nvPicPr>
          <p:cNvPr id="379" name="Google Shape;37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350" y="1152475"/>
            <a:ext cx="2497299" cy="24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Any questions?</a:t>
            </a:r>
            <a:endParaRPr/>
          </a:p>
        </p:txBody>
      </p:sp>
      <p:sp>
        <p:nvSpPr>
          <p:cNvPr id="386" name="Google Shape;386;p58"/>
          <p:cNvSpPr txBox="1"/>
          <p:nvPr>
            <p:ph idx="1" type="body"/>
          </p:nvPr>
        </p:nvSpPr>
        <p:spPr>
          <a:xfrm>
            <a:off x="311700" y="4494600"/>
            <a:ext cx="8520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78260"/>
              <a:buNone/>
            </a:pPr>
            <a:r>
              <a:rPr lang="ru" sz="2300"/>
              <a:t>More detailed JWT implementation at </a:t>
            </a:r>
            <a:r>
              <a:rPr lang="ru" sz="2300" u="sng">
                <a:solidFill>
                  <a:schemeClr val="hlink"/>
                </a:solidFill>
                <a:hlinkClick r:id="rId3"/>
              </a:rPr>
              <a:t>Spring Boot JWT </a:t>
            </a:r>
            <a:endParaRPr sz="2300"/>
          </a:p>
        </p:txBody>
      </p:sp>
      <p:sp>
        <p:nvSpPr>
          <p:cNvPr id="387" name="Google Shape;38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125" y="1017725"/>
            <a:ext cx="5827738" cy="34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3150900" cy="42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ru" sz="6400">
                <a:latin typeface="Oswald"/>
                <a:ea typeface="Oswald"/>
                <a:cs typeface="Oswald"/>
                <a:sym typeface="Oswald"/>
              </a:rPr>
              <a:t>Fix </a:t>
            </a:r>
            <a:endParaRPr sz="6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ru" sz="6400">
                <a:latin typeface="Oswald"/>
                <a:ea typeface="Oswald"/>
                <a:cs typeface="Oswald"/>
                <a:sym typeface="Oswald"/>
              </a:rPr>
              <a:t>Controller </a:t>
            </a:r>
            <a:endParaRPr sz="6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ru" sz="6400">
                <a:latin typeface="Oswald"/>
                <a:ea typeface="Oswald"/>
                <a:cs typeface="Oswald"/>
                <a:sym typeface="Oswald"/>
              </a:rPr>
              <a:t>Advice!!!!!</a:t>
            </a:r>
            <a:endParaRPr sz="6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4434" l="0" r="0" t="0"/>
          <a:stretch/>
        </p:blipFill>
        <p:spPr>
          <a:xfrm>
            <a:off x="3776978" y="0"/>
            <a:ext cx="5367023" cy="50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45717"/>
          <a:stretch/>
        </p:blipFill>
        <p:spPr>
          <a:xfrm>
            <a:off x="3819925" y="2351475"/>
            <a:ext cx="5264525" cy="26590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 rot="1082924">
            <a:off x="5754641" y="902863"/>
            <a:ext cx="605179" cy="30766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latin typeface="Impact"/>
                <a:ea typeface="Impact"/>
                <a:cs typeface="Impact"/>
                <a:sym typeface="Impact"/>
              </a:rPr>
              <a:t>200</a:t>
            </a:r>
            <a:endParaRPr b="1" sz="17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About Spring Security</a:t>
            </a:r>
            <a:endParaRPr/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Spring Security is a framework that provides: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authorization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authentication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protection against common attacks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/>
              <a:t>With first class support for both imperative and reactive applications, it is the de-facto standard for securing Spring-based applications.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https://github.com/vrudas/spring-framework-examples/tree/main/example-12-boot-security</a:t>
            </a:r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Example - Small app does a lot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350" y="1152475"/>
            <a:ext cx="2497299" cy="24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Spring Boot Security Auto Configuration</a:t>
            </a:r>
            <a:endParaRPr/>
          </a:p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Enable security using Filter bean </a:t>
            </a:r>
            <a:r>
              <a:rPr lang="ru">
                <a:solidFill>
                  <a:srgbClr val="4A86E8"/>
                </a:solidFill>
              </a:rPr>
              <a:t>springSecurityFilterChain</a:t>
            </a:r>
            <a:r>
              <a:rPr lang="ru"/>
              <a:t> (responsible for all protection in app)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Require an authenticated user for any interaction with the application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Generate a default login form for you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Creates a </a:t>
            </a:r>
            <a:r>
              <a:rPr lang="ru">
                <a:solidFill>
                  <a:srgbClr val="4A86E8"/>
                </a:solidFill>
              </a:rPr>
              <a:t>UserDetailsService</a:t>
            </a:r>
            <a:r>
              <a:rPr lang="ru"/>
              <a:t> bean with a username of </a:t>
            </a:r>
            <a:r>
              <a:rPr lang="ru">
                <a:solidFill>
                  <a:srgbClr val="4A86E8"/>
                </a:solidFill>
              </a:rPr>
              <a:t>user</a:t>
            </a:r>
            <a:r>
              <a:rPr lang="ru"/>
              <a:t> and a randomly generated password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Protects the password storage with BCrypt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Lets the user log out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Security Auto Configuration - Protection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CSRF attack</a:t>
            </a:r>
            <a:r>
              <a:rPr lang="ru"/>
              <a:t> prevention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Session Fixation</a:t>
            </a:r>
            <a:r>
              <a:rPr lang="ru"/>
              <a:t> protection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Security Header integration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5"/>
              </a:rPr>
              <a:t>HTTP Strict Transport Security</a:t>
            </a:r>
            <a:r>
              <a:rPr lang="ru"/>
              <a:t> for secure requests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6"/>
              </a:rPr>
              <a:t>X-Content-Type-Options</a:t>
            </a:r>
            <a:r>
              <a:rPr lang="ru"/>
              <a:t> integration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Cache Control (can be overridden later by your application to allow caching of your static resources)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u="sng">
                <a:solidFill>
                  <a:schemeClr val="hlink"/>
                </a:solidFill>
                <a:hlinkClick r:id="rId7"/>
              </a:rPr>
              <a:t>X-XSS-Protection</a:t>
            </a:r>
            <a:r>
              <a:rPr lang="ru"/>
              <a:t> integration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X-Frame-Options integration to help prevent </a:t>
            </a:r>
            <a:r>
              <a:rPr lang="ru" u="sng">
                <a:solidFill>
                  <a:schemeClr val="hlink"/>
                </a:solidFill>
                <a:hlinkClick r:id="rId8"/>
              </a:rPr>
              <a:t>Clickjacking</a:t>
            </a:r>
            <a:endParaRPr/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